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6"/>
  </p:notesMasterIdLst>
  <p:handoutMasterIdLst>
    <p:handoutMasterId r:id="rId7"/>
  </p:handoutMasterIdLst>
  <p:sldIdLst>
    <p:sldId id="256" r:id="rId2"/>
    <p:sldId id="580" r:id="rId3"/>
    <p:sldId id="581" r:id="rId4"/>
    <p:sldId id="582" r:id="rId5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7397"/>
    <a:srgbClr val="36A63A"/>
    <a:srgbClr val="00FF00"/>
    <a:srgbClr val="047A04"/>
    <a:srgbClr val="6699FF"/>
    <a:srgbClr val="3399FF"/>
    <a:srgbClr val="0066FF"/>
    <a:srgbClr val="0000CC"/>
    <a:srgbClr val="FFCC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 autoAdjust="0"/>
    <p:restoredTop sz="93742" autoAdjust="0"/>
  </p:normalViewPr>
  <p:slideViewPr>
    <p:cSldViewPr>
      <p:cViewPr varScale="1">
        <p:scale>
          <a:sx n="122" d="100"/>
          <a:sy n="122" d="100"/>
        </p:scale>
        <p:origin x="213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2916" y="10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9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653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59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653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59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653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44038"/>
            <a:ext cx="2959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B595702-CDBF-7F4C-80BD-5ECD6612D3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1798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Click to edit Master text styles</a:t>
            </a:r>
          </a:p>
          <a:p>
            <a:pPr lvl="1"/>
            <a:r>
              <a:rPr lang="fr-FR" noProof="0"/>
              <a:t>Second level</a:t>
            </a:r>
          </a:p>
          <a:p>
            <a:pPr lvl="2"/>
            <a:r>
              <a:rPr lang="fr-FR" noProof="0"/>
              <a:t>Third level</a:t>
            </a:r>
          </a:p>
          <a:p>
            <a:pPr lvl="3"/>
            <a:r>
              <a:rPr lang="fr-FR" noProof="0"/>
              <a:t>Fourth level</a:t>
            </a:r>
          </a:p>
          <a:p>
            <a:pPr lvl="4"/>
            <a:r>
              <a:rPr lang="fr-FR" noProof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FEDAF1F9-39BD-564C-A57A-FCBAE9EEBE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6179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7B955B-9B3C-2647-95FD-E9C749E36CDB}" type="slidenum">
              <a:rPr lang="fr-FR" sz="1200"/>
              <a:pPr eaLnBrk="1" hangingPunct="1"/>
              <a:t>1</a:t>
            </a:fld>
            <a:endParaRPr lang="fr-FR" sz="1200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amur::TITLE-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14000" y="0"/>
            <a:ext cx="8280000" cy="4554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buClr>
                <a:srgbClr val="FF6600"/>
              </a:buClr>
              <a:buNone/>
              <a:defRPr sz="35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Clr>
                <a:srgbClr val="FF6600"/>
              </a:buClr>
              <a:buFontTx/>
              <a:buNone/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Clr>
                <a:srgbClr val="FF6600"/>
              </a:buClr>
              <a:defRPr b="0" i="0">
                <a:latin typeface="Frutiger LT Std 45 Light"/>
                <a:cs typeface="Frutiger LT Std 45 Light"/>
              </a:defRPr>
            </a:lvl3pPr>
            <a:lvl4pPr>
              <a:buClr>
                <a:srgbClr val="FF6600"/>
              </a:buClr>
              <a:defRPr b="0" i="0">
                <a:latin typeface="Frutiger LT Std 45 Light"/>
                <a:cs typeface="Frutiger LT Std 45 Light"/>
              </a:defRPr>
            </a:lvl4pPr>
            <a:lvl5pPr>
              <a:buClr>
                <a:srgbClr val="FF6600"/>
              </a:buClr>
              <a:defRPr b="0" i="0">
                <a:latin typeface="Frutiger LT Std 45 Light"/>
                <a:cs typeface="Frutiger LT Std 45 Light"/>
              </a:defRPr>
            </a:lvl5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57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Namur::TEXT+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0200"/>
            <a:ext cx="8229600" cy="790787"/>
          </a:xfrm>
          <a:prstGeom prst="rect">
            <a:avLst/>
          </a:prstGeom>
        </p:spPr>
        <p:txBody>
          <a:bodyPr vert="horz"/>
          <a:lstStyle>
            <a:lvl1pPr>
              <a:defRPr sz="4800" b="1">
                <a:solidFill>
                  <a:srgbClr val="00B050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8282"/>
            <a:ext cx="4283968" cy="5058078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305291"/>
              </a:buClr>
              <a:buFont typeface="Arial"/>
              <a:buNone/>
              <a:defRPr sz="2700">
                <a:solidFill>
                  <a:srgbClr val="474746"/>
                </a:solidFill>
                <a:latin typeface="+mj-lt"/>
              </a:defRPr>
            </a:lvl1pPr>
            <a:lvl2pPr marL="183600" indent="0" algn="l">
              <a:buClr>
                <a:srgbClr val="41A336"/>
              </a:buClr>
              <a:buFontTx/>
              <a:buNone/>
              <a:defRPr sz="2000" b="0" i="0">
                <a:solidFill>
                  <a:srgbClr val="2E3135"/>
                </a:solidFill>
                <a:latin typeface="Verdana"/>
                <a:cs typeface="Verdana"/>
              </a:defRPr>
            </a:lvl2pPr>
            <a:lvl3pPr marL="439200" indent="0" algn="l">
              <a:buClr>
                <a:srgbClr val="41A336"/>
              </a:buClr>
              <a:buFontTx/>
              <a:buNone/>
              <a:defRPr sz="2000" b="0" i="0">
                <a:solidFill>
                  <a:srgbClr val="2E3135"/>
                </a:solidFill>
                <a:latin typeface="Verdana"/>
                <a:cs typeface="Verdana"/>
              </a:defRPr>
            </a:lvl3pPr>
            <a:lvl4pPr marL="673200" indent="0" algn="l">
              <a:buClr>
                <a:srgbClr val="41A336"/>
              </a:buClr>
              <a:buFontTx/>
              <a:buNone/>
              <a:defRPr sz="1800" b="0" i="0">
                <a:solidFill>
                  <a:srgbClr val="2E3135"/>
                </a:solidFill>
                <a:latin typeface="Verdana"/>
                <a:cs typeface="Verdana"/>
              </a:defRPr>
            </a:lvl4pPr>
            <a:lvl5pPr marL="1530000" indent="-228600" algn="l">
              <a:buClr>
                <a:srgbClr val="41A336"/>
              </a:buClr>
              <a:buFont typeface="Arial"/>
              <a:buChar char="•"/>
              <a:defRPr sz="1000" b="0" i="0">
                <a:solidFill>
                  <a:srgbClr val="2E3135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8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3652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727400" y="6591300"/>
            <a:ext cx="1416600" cy="266700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326C6059-A255-C24B-AAEC-93A3405961B0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457200" y="1196752"/>
            <a:ext cx="8229600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6458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amur::TEXT-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727400" y="6591300"/>
            <a:ext cx="1416600" cy="266700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326C6059-A255-C24B-AAEC-93A3405961B0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1" name="Espace réservé du contenu 2"/>
          <p:cNvSpPr txBox="1">
            <a:spLocks/>
          </p:cNvSpPr>
          <p:nvPr userDrawn="1"/>
        </p:nvSpPr>
        <p:spPr>
          <a:xfrm>
            <a:off x="457200" y="6559023"/>
            <a:ext cx="8229600" cy="23336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>
                <a:solidFill>
                  <a:schemeClr val="bg1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9690"/>
            <a:ext cx="8229600" cy="790787"/>
          </a:xfrm>
          <a:prstGeom prst="rect">
            <a:avLst/>
          </a:prstGeom>
        </p:spPr>
        <p:txBody>
          <a:bodyPr vert="horz"/>
          <a:lstStyle>
            <a:lvl1pPr>
              <a:defRPr sz="4800" b="1">
                <a:solidFill>
                  <a:srgbClr val="00B050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8282"/>
            <a:ext cx="8229600" cy="5058078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305291"/>
              </a:buClr>
              <a:buFont typeface="Arial"/>
              <a:buNone/>
              <a:defRPr sz="2700">
                <a:solidFill>
                  <a:srgbClr val="474746"/>
                </a:solidFill>
                <a:latin typeface="+mj-lt"/>
              </a:defRPr>
            </a:lvl1pPr>
            <a:lvl2pPr marL="183600" indent="0" algn="l">
              <a:buClr>
                <a:srgbClr val="41A336"/>
              </a:buClr>
              <a:buFontTx/>
              <a:buNone/>
              <a:defRPr sz="2000" b="0" i="0">
                <a:solidFill>
                  <a:srgbClr val="2E3135"/>
                </a:solidFill>
                <a:latin typeface="Verdana"/>
                <a:cs typeface="Verdana"/>
              </a:defRPr>
            </a:lvl2pPr>
            <a:lvl3pPr marL="439200" indent="0" algn="l">
              <a:buClr>
                <a:srgbClr val="41A336"/>
              </a:buClr>
              <a:buFontTx/>
              <a:buNone/>
              <a:defRPr sz="2000" b="0" i="0">
                <a:solidFill>
                  <a:srgbClr val="2E3135"/>
                </a:solidFill>
                <a:latin typeface="Verdana"/>
                <a:cs typeface="Verdana"/>
              </a:defRPr>
            </a:lvl3pPr>
            <a:lvl4pPr marL="673200" indent="0" algn="l">
              <a:buClr>
                <a:srgbClr val="41A336"/>
              </a:buClr>
              <a:buFontTx/>
              <a:buNone/>
              <a:defRPr sz="1800" b="0" i="0">
                <a:solidFill>
                  <a:srgbClr val="2E3135"/>
                </a:solidFill>
                <a:latin typeface="Verdana"/>
                <a:cs typeface="Verdana"/>
              </a:defRPr>
            </a:lvl4pPr>
            <a:lvl5pPr marL="1530000" indent="-228600" algn="l">
              <a:buClr>
                <a:srgbClr val="41A336"/>
              </a:buClr>
              <a:buFont typeface="Arial"/>
              <a:buChar char="•"/>
              <a:defRPr sz="1000" b="0" i="0">
                <a:solidFill>
                  <a:srgbClr val="2E3135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8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820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 userDrawn="1"/>
        </p:nvCxnSpPr>
        <p:spPr>
          <a:xfrm>
            <a:off x="457200" y="1196752"/>
            <a:ext cx="8229600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01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Namur::IMAGE-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727400" y="6591300"/>
            <a:ext cx="1416600" cy="266700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326C6059-A255-C24B-AAEC-93A3405961B0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1" name="Espace réservé du contenu 2"/>
          <p:cNvSpPr txBox="1">
            <a:spLocks/>
          </p:cNvSpPr>
          <p:nvPr userDrawn="1"/>
        </p:nvSpPr>
        <p:spPr>
          <a:xfrm>
            <a:off x="457200" y="6559023"/>
            <a:ext cx="8229600" cy="23336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>
                <a:solidFill>
                  <a:schemeClr val="bg1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4217"/>
            <a:ext cx="8229600" cy="790787"/>
          </a:xfrm>
          <a:prstGeom prst="rect">
            <a:avLst/>
          </a:prstGeom>
        </p:spPr>
        <p:txBody>
          <a:bodyPr vert="horz"/>
          <a:lstStyle>
            <a:lvl1pPr>
              <a:defRPr sz="4800" b="1">
                <a:solidFill>
                  <a:srgbClr val="00B050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pic>
        <p:nvPicPr>
          <p:cNvPr id="8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 userDrawn="1"/>
        </p:nvCxnSpPr>
        <p:spPr>
          <a:xfrm>
            <a:off x="457200" y="1196752"/>
            <a:ext cx="8229600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28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UNamur::TITLE-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130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727400" y="6591300"/>
            <a:ext cx="1416600" cy="266700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326C6059-A255-C24B-AAEC-93A3405961B0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1" name="Espace réservé du contenu 2"/>
          <p:cNvSpPr txBox="1">
            <a:spLocks/>
          </p:cNvSpPr>
          <p:nvPr userDrawn="1"/>
        </p:nvSpPr>
        <p:spPr>
          <a:xfrm>
            <a:off x="457200" y="6559023"/>
            <a:ext cx="8229600" cy="233362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>
                <a:solidFill>
                  <a:schemeClr val="bg1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2389261"/>
            <a:ext cx="7632848" cy="2047200"/>
          </a:xfrm>
          <a:prstGeom prst="rect">
            <a:avLst/>
          </a:prstGeom>
          <a:ln w="63500" cmpd="tri">
            <a:solidFill>
              <a:srgbClr val="00B050"/>
            </a:solidFill>
          </a:ln>
        </p:spPr>
        <p:txBody>
          <a:bodyPr vert="horz" anchor="ctr" anchorCtr="1"/>
          <a:lstStyle>
            <a:lvl1pPr>
              <a:defRPr sz="4800" b="1">
                <a:solidFill>
                  <a:srgbClr val="00B050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pic>
        <p:nvPicPr>
          <p:cNvPr id="8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9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cessus 6"/>
          <p:cNvSpPr/>
          <p:nvPr/>
        </p:nvSpPr>
        <p:spPr>
          <a:xfrm>
            <a:off x="-7718" y="-1"/>
            <a:ext cx="9151718" cy="5691187"/>
          </a:xfrm>
          <a:prstGeom prst="flowChartProcess">
            <a:avLst/>
          </a:prstGeom>
          <a:solidFill>
            <a:srgbClr val="55AB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Verdana"/>
                <a:cs typeface="Verdana"/>
              </a:rPr>
              <a:t>               </a:t>
            </a:r>
          </a:p>
        </p:txBody>
      </p:sp>
      <p:pic>
        <p:nvPicPr>
          <p:cNvPr id="2051" name="Image 4" descr="PICTOS_blan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8" y="239712"/>
            <a:ext cx="9116222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er 12"/>
          <p:cNvGrpSpPr>
            <a:grpSpLocks/>
          </p:cNvGrpSpPr>
          <p:nvPr/>
        </p:nvGrpSpPr>
        <p:grpSpPr bwMode="auto">
          <a:xfrm>
            <a:off x="6946900" y="5546724"/>
            <a:ext cx="1384300" cy="814388"/>
            <a:chOff x="6948948" y="5525435"/>
            <a:chExt cx="1384302" cy="813222"/>
          </a:xfrm>
        </p:grpSpPr>
        <p:sp>
          <p:nvSpPr>
            <p:cNvPr id="9" name="Processus 8"/>
            <p:cNvSpPr/>
            <p:nvPr userDrawn="1"/>
          </p:nvSpPr>
          <p:spPr>
            <a:xfrm>
              <a:off x="7298199" y="5525435"/>
              <a:ext cx="682626" cy="507273"/>
            </a:xfrm>
            <a:prstGeom prst="flowChartProcess">
              <a:avLst/>
            </a:prstGeom>
            <a:solidFill>
              <a:srgbClr val="55AB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atin typeface="Verdana"/>
                  <a:cs typeface="Verdana"/>
                </a:rPr>
                <a:t>     </a:t>
              </a:r>
            </a:p>
          </p:txBody>
        </p:sp>
        <p:sp>
          <p:nvSpPr>
            <p:cNvPr id="10" name="Connecteur 10"/>
            <p:cNvSpPr/>
            <p:nvPr userDrawn="1"/>
          </p:nvSpPr>
          <p:spPr>
            <a:xfrm>
              <a:off x="6948948" y="5669691"/>
              <a:ext cx="1384302" cy="668966"/>
            </a:xfrm>
            <a:custGeom>
              <a:avLst/>
              <a:gdLst/>
              <a:ahLst/>
              <a:cxnLst/>
              <a:rect l="l" t="t" r="r" b="b"/>
              <a:pathLst>
                <a:path w="1384302" h="668657">
                  <a:moveTo>
                    <a:pt x="350838" y="0"/>
                  </a:moveTo>
                  <a:cubicBezTo>
                    <a:pt x="496159" y="0"/>
                    <a:pt x="620845" y="84197"/>
                    <a:pt x="674105" y="204193"/>
                  </a:cubicBezTo>
                  <a:lnTo>
                    <a:pt x="692151" y="259591"/>
                  </a:lnTo>
                  <a:lnTo>
                    <a:pt x="710197" y="204194"/>
                  </a:lnTo>
                  <a:cubicBezTo>
                    <a:pt x="763457" y="84198"/>
                    <a:pt x="888143" y="1"/>
                    <a:pt x="1033464" y="1"/>
                  </a:cubicBezTo>
                  <a:cubicBezTo>
                    <a:pt x="1227226" y="1"/>
                    <a:pt x="1384302" y="149685"/>
                    <a:pt x="1384302" y="334329"/>
                  </a:cubicBezTo>
                  <a:cubicBezTo>
                    <a:pt x="1384302" y="518973"/>
                    <a:pt x="1227226" y="668657"/>
                    <a:pt x="1033464" y="668657"/>
                  </a:cubicBezTo>
                  <a:cubicBezTo>
                    <a:pt x="888143" y="668657"/>
                    <a:pt x="763457" y="584460"/>
                    <a:pt x="710197" y="464465"/>
                  </a:cubicBezTo>
                  <a:lnTo>
                    <a:pt x="692151" y="409067"/>
                  </a:lnTo>
                  <a:lnTo>
                    <a:pt x="674105" y="464464"/>
                  </a:lnTo>
                  <a:cubicBezTo>
                    <a:pt x="620845" y="584459"/>
                    <a:pt x="496159" y="668656"/>
                    <a:pt x="350838" y="668656"/>
                  </a:cubicBezTo>
                  <a:cubicBezTo>
                    <a:pt x="157076" y="668656"/>
                    <a:pt x="0" y="518972"/>
                    <a:pt x="0" y="334328"/>
                  </a:cubicBezTo>
                  <a:cubicBezTo>
                    <a:pt x="0" y="149684"/>
                    <a:pt x="157076" y="0"/>
                    <a:pt x="3508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Verdana"/>
                <a:cs typeface="Verdana"/>
              </a:endParaRPr>
            </a:p>
          </p:txBody>
        </p:sp>
      </p:grpSp>
      <p:pic>
        <p:nvPicPr>
          <p:cNvPr id="2053" name="Image 11" descr="UNamu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06" y="5832475"/>
            <a:ext cx="9540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71695" y="6597352"/>
            <a:ext cx="899905" cy="161354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-342900" algn="r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Arial"/>
              <a:buNone/>
              <a:defRPr sz="2500" b="0" i="0" kern="1200">
                <a:solidFill>
                  <a:srgbClr val="211D61"/>
                </a:solidFill>
                <a:latin typeface="+mj-lt"/>
                <a:ea typeface="+mn-ea"/>
                <a:cs typeface="Frutiger LT Std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nl-BE" sz="800" dirty="0">
                <a:solidFill>
                  <a:srgbClr val="2E3135"/>
                </a:solidFill>
                <a:latin typeface="Verdana"/>
                <a:cs typeface="Verdana"/>
              </a:rPr>
              <a:t>www.unamur.be</a:t>
            </a:r>
            <a:endParaRPr lang="fr-FR" sz="800" dirty="0">
              <a:solidFill>
                <a:srgbClr val="2E3135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83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4" r:id="rId3"/>
    <p:sldLayoutId id="2147483727" r:id="rId4"/>
    <p:sldLayoutId id="2147483728" r:id="rId5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0"/>
            <a:ext cx="8928992" cy="5157192"/>
          </a:xfrm>
        </p:spPr>
        <p:txBody>
          <a:bodyPr/>
          <a:lstStyle/>
          <a:p>
            <a:r>
              <a:rPr lang="en-GB" sz="6600" b="1" noProof="0" dirty="0" err="1">
                <a:latin typeface="Arial" charset="0"/>
              </a:rPr>
              <a:t>Thématiques</a:t>
            </a:r>
            <a:r>
              <a:rPr lang="en-GB" sz="6600" b="1" noProof="0" dirty="0">
                <a:latin typeface="Arial" charset="0"/>
              </a:rPr>
              <a:t> de </a:t>
            </a:r>
            <a:r>
              <a:rPr lang="en-GB" sz="6600" b="1" noProof="0" dirty="0" err="1">
                <a:latin typeface="Arial" charset="0"/>
              </a:rPr>
              <a:t>Mémoires</a:t>
            </a:r>
            <a:endParaRPr lang="en-GB" noProof="0" dirty="0">
              <a:latin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GB" noProof="0" dirty="0">
              <a:latin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GB" noProof="0" dirty="0">
              <a:latin typeface="Arial" charset="0"/>
            </a:endParaRPr>
          </a:p>
          <a:p>
            <a:r>
              <a:rPr lang="en-GB" sz="3200" dirty="0">
                <a:latin typeface="Arial" charset="0"/>
              </a:rPr>
              <a:t>Pierre-Yves </a:t>
            </a:r>
            <a:r>
              <a:rPr lang="en-GB" sz="3200" cap="small" dirty="0" err="1">
                <a:latin typeface="Arial" charset="0"/>
              </a:rPr>
              <a:t>Schobbens</a:t>
            </a:r>
            <a:endParaRPr lang="en-GB" sz="3200" cap="small" dirty="0">
              <a:latin typeface="Arial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GB" sz="3200" noProof="0" dirty="0" err="1">
                <a:latin typeface="Arial" charset="0"/>
              </a:rPr>
              <a:t>Moussa</a:t>
            </a:r>
            <a:r>
              <a:rPr lang="en-GB" sz="3200" noProof="0" dirty="0">
                <a:latin typeface="Arial" charset="0"/>
              </a:rPr>
              <a:t> </a:t>
            </a:r>
            <a:r>
              <a:rPr lang="en-GB" sz="3200" cap="small" noProof="0" dirty="0" err="1">
                <a:latin typeface="Arial" charset="0"/>
              </a:rPr>
              <a:t>Amrani</a:t>
            </a:r>
            <a:endParaRPr lang="en-GB" sz="3200" dirty="0">
              <a:latin typeface="Arial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GB" sz="3200" noProof="0" dirty="0">
                <a:latin typeface="Arial" charset="0"/>
              </a:rPr>
              <a:t>James </a:t>
            </a:r>
            <a:r>
              <a:rPr lang="en-GB" sz="3200" cap="small" noProof="0" dirty="0">
                <a:latin typeface="Arial" charset="0"/>
              </a:rPr>
              <a:t>Ortiz Vega</a:t>
            </a:r>
          </a:p>
        </p:txBody>
      </p:sp>
      <p:pic>
        <p:nvPicPr>
          <p:cNvPr id="3" name="Vidéo 2">
            <a:hlinkClick r:id="" action="ppaction://media"/>
            <a:extLst>
              <a:ext uri="{FF2B5EF4-FFF2-40B4-BE49-F238E27FC236}">
                <a16:creationId xmlns:a16="http://schemas.microsoft.com/office/drawing/2014/main" id="{F60987B7-C143-4A4A-AEA6-B6FB15AC4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0"/>
    </mc:Choice>
    <mc:Fallback>
      <p:transition spd="slow" advTm="1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310200"/>
            <a:ext cx="9180512" cy="790787"/>
          </a:xfrm>
        </p:spPr>
        <p:txBody>
          <a:bodyPr/>
          <a:lstStyle/>
          <a:p>
            <a:r>
              <a:rPr lang="en-GB" dirty="0"/>
              <a:t>Model-Driven Engineering (</a:t>
            </a:r>
            <a:r>
              <a:rPr lang="en-GB" cap="small" dirty="0" err="1"/>
              <a:t>Mde</a:t>
            </a:r>
            <a:r>
              <a:rPr lang="en-GB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GB" dirty="0"/>
              <a:t>Model explicitly everything relevant to the development process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lang="en-GB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GB" dirty="0"/>
              <a:t>Transform models into other models to automate processes</a:t>
            </a:r>
          </a:p>
          <a:p>
            <a:pPr marL="896400" lvl="2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Simulation, Testing, Synthesis, Animation, etc.</a:t>
            </a:r>
          </a:p>
          <a:p>
            <a:pPr marL="896400" lvl="2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Analysis (static, but also dynamic like model-checking or performance)</a:t>
            </a:r>
          </a:p>
          <a:p>
            <a:pPr marL="896400" lvl="2" indent="-4572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Documentation, Migration</a:t>
            </a:r>
            <a:endParaRPr lang="en-GB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lang="en-GB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C6059-A255-C24B-AAEC-93A3405961B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1052" descr="viaduc_mill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5"/>
            <a:ext cx="1787228" cy="1221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6" descr="Vmel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4944"/>
            <a:ext cx="3731444" cy="8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Vidéo 7">
            <a:hlinkClick r:id="" action="ppaction://media"/>
            <a:extLst>
              <a:ext uri="{FF2B5EF4-FFF2-40B4-BE49-F238E27FC236}">
                <a16:creationId xmlns:a16="http://schemas.microsoft.com/office/drawing/2014/main" id="{7C241463-1016-E547-8C81-8F7EF771D4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2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95"/>
    </mc:Choice>
    <mc:Fallback>
      <p:transition spd="slow" advTm="2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310200"/>
            <a:ext cx="9180512" cy="790787"/>
          </a:xfrm>
        </p:spPr>
        <p:txBody>
          <a:bodyPr/>
          <a:lstStyle/>
          <a:p>
            <a:r>
              <a:rPr lang="en-GB" dirty="0" err="1"/>
              <a:t>Esterel</a:t>
            </a:r>
            <a:r>
              <a:rPr lang="en-GB" dirty="0"/>
              <a:t> </a:t>
            </a:r>
            <a:r>
              <a:rPr lang="en-GB" dirty="0" err="1"/>
              <a:t>Scade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C6059-A255-C24B-AAEC-93A3405961B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79667" y="3280242"/>
            <a:ext cx="184666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79667" y="3280242"/>
            <a:ext cx="184666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79667" y="3280242"/>
            <a:ext cx="184666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093" y="1340768"/>
            <a:ext cx="4358238" cy="23607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691" y="3203430"/>
            <a:ext cx="2954685" cy="22312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667" y="4949117"/>
            <a:ext cx="3092029" cy="161579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7504" y="1412776"/>
            <a:ext cx="424847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fr-FR" sz="1800" dirty="0"/>
              <a:t>Développement de logiciels embarqués critiques certifiés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Avionique &amp; Spatial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Automobile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Trains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Nucléaire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FR" sz="1400" dirty="0"/>
              <a:t>Applications civiles (éoliennes, grues portatives, etc.)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fr-FR" sz="1800" dirty="0"/>
              <a:t>Supporte un cycle en V traditionnel, mais avec une traçabilité complète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lang="fr-FR" sz="1400" dirty="0"/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fr-FR" sz="1800" dirty="0"/>
              <a:t>Génération automatique de code C et Ada (certifié)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lang="fr-FR" sz="1400" dirty="0"/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lang="fr-FR" sz="1400" dirty="0"/>
          </a:p>
        </p:txBody>
      </p:sp>
      <p:pic>
        <p:nvPicPr>
          <p:cNvPr id="8" name="Vidéo 7">
            <a:hlinkClick r:id="" action="ppaction://media"/>
            <a:extLst>
              <a:ext uri="{FF2B5EF4-FFF2-40B4-BE49-F238E27FC236}">
                <a16:creationId xmlns:a16="http://schemas.microsoft.com/office/drawing/2014/main" id="{28846201-F115-6545-8D6C-C8479516D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8"/>
    </mc:Choice>
    <mc:Fallback>
      <p:transition spd="slow" advTm="20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FFEABD-4F33-254F-B0D3-CEBDC4CD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Lignes de produits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D97B32-5A05-8541-AFED-1154FD838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8282"/>
            <a:ext cx="7931224" cy="5058078"/>
          </a:xfrm>
        </p:spPr>
        <p:txBody>
          <a:bodyPr/>
          <a:lstStyle/>
          <a:p>
            <a:r>
              <a:rPr lang="en-US" dirty="0" err="1"/>
              <a:t>Ligne</a:t>
            </a:r>
            <a:r>
              <a:rPr lang="en-US" dirty="0"/>
              <a:t> de </a:t>
            </a:r>
            <a:r>
              <a:rPr lang="en-US" dirty="0" err="1"/>
              <a:t>produits</a:t>
            </a:r>
            <a:r>
              <a:rPr lang="en-US" dirty="0"/>
              <a:t> = </a:t>
            </a:r>
            <a:r>
              <a:rPr lang="en-US" dirty="0" err="1"/>
              <a:t>série</a:t>
            </a:r>
            <a:r>
              <a:rPr lang="en-US" dirty="0"/>
              <a:t> de </a:t>
            </a:r>
            <a:r>
              <a:rPr lang="en-US" dirty="0" err="1"/>
              <a:t>logiciels</a:t>
            </a:r>
            <a:r>
              <a:rPr lang="en-US" dirty="0"/>
              <a:t> </a:t>
            </a:r>
            <a:r>
              <a:rPr lang="en-US" dirty="0" err="1"/>
              <a:t>similaires</a:t>
            </a:r>
            <a:endParaRPr lang="en-US" dirty="0"/>
          </a:p>
          <a:p>
            <a:r>
              <a:rPr lang="en-US" dirty="0"/>
              <a:t>Millions de configurations </a:t>
            </a:r>
            <a:r>
              <a:rPr lang="en-US" dirty="0" err="1"/>
              <a:t>possibles</a:t>
            </a:r>
            <a:endParaRPr lang="en-US" dirty="0"/>
          </a:p>
          <a:p>
            <a:r>
              <a:rPr lang="en-US" dirty="0" err="1"/>
              <a:t>Comportement</a:t>
            </a:r>
            <a:r>
              <a:rPr lang="en-US" dirty="0"/>
              <a:t> </a:t>
            </a:r>
            <a:r>
              <a:rPr lang="en-US" dirty="0" err="1"/>
              <a:t>temporel</a:t>
            </a:r>
            <a:r>
              <a:rPr lang="en-US" dirty="0"/>
              <a:t> </a:t>
            </a:r>
            <a:r>
              <a:rPr lang="en-US" dirty="0" err="1"/>
              <a:t>complexe</a:t>
            </a:r>
            <a:endParaRPr lang="en-US" dirty="0"/>
          </a:p>
          <a:p>
            <a:r>
              <a:rPr lang="en-US" dirty="0"/>
              <a:t>=&gt; Comment </a:t>
            </a:r>
            <a:r>
              <a:rPr lang="en-US" dirty="0" err="1"/>
              <a:t>s’assurer</a:t>
            </a:r>
            <a:r>
              <a:rPr lang="en-US" dirty="0"/>
              <a:t> que </a:t>
            </a:r>
            <a:r>
              <a:rPr lang="en-US" b="1" dirty="0" err="1"/>
              <a:t>tous</a:t>
            </a:r>
            <a:r>
              <a:rPr lang="en-US" b="1" dirty="0"/>
              <a:t> </a:t>
            </a:r>
            <a:r>
              <a:rPr lang="en-US" dirty="0"/>
              <a:t>les </a:t>
            </a:r>
            <a:r>
              <a:rPr lang="en-US" dirty="0" err="1"/>
              <a:t>produits</a:t>
            </a:r>
            <a:r>
              <a:rPr lang="en-US" dirty="0"/>
              <a:t> se </a:t>
            </a:r>
            <a:r>
              <a:rPr lang="en-US" dirty="0" err="1"/>
              <a:t>comportent</a:t>
            </a:r>
            <a:r>
              <a:rPr lang="en-US" dirty="0"/>
              <a:t> </a:t>
            </a:r>
            <a:r>
              <a:rPr lang="en-US" dirty="0" err="1"/>
              <a:t>correctement</a:t>
            </a:r>
            <a:r>
              <a:rPr lang="en-US" dirty="0"/>
              <a:t>?</a:t>
            </a:r>
            <a:endParaRPr lang="en-US" b="1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C26435-7158-2B47-8039-E255762FB2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C6059-A255-C24B-AAEC-93A3405961B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Vidéo 5">
            <a:hlinkClick r:id="" action="ppaction://media"/>
            <a:extLst>
              <a:ext uri="{FF2B5EF4-FFF2-40B4-BE49-F238E27FC236}">
                <a16:creationId xmlns:a16="http://schemas.microsoft.com/office/drawing/2014/main" id="{170BA595-6F9A-AB4C-8535-EA3358666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0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7"/>
    </mc:Choice>
    <mc:Fallback>
      <p:transition spd="slow" advTm="50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am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2004:Modèles:Présentations:Conceptions:Coin jaune</Template>
  <TotalTime>38468</TotalTime>
  <Words>138</Words>
  <Application>Microsoft Macintosh PowerPoint</Application>
  <PresentationFormat>Affichage à l'écran (4:3)</PresentationFormat>
  <Paragraphs>36</Paragraphs>
  <Slides>4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Frutiger LT Std 45 Light</vt:lpstr>
      <vt:lpstr>Times New Roman</vt:lpstr>
      <vt:lpstr>Verdana</vt:lpstr>
      <vt:lpstr>Wingdings</vt:lpstr>
      <vt:lpstr>UNamur</vt:lpstr>
      <vt:lpstr>Présentation PowerPoint</vt:lpstr>
      <vt:lpstr>Model-Driven Engineering (Mde)</vt:lpstr>
      <vt:lpstr>Esterel Scade</vt:lpstr>
      <vt:lpstr>Lignes de produits</vt:lpstr>
    </vt:vector>
  </TitlesOfParts>
  <Company>University of Namur, Belgium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CETIC Meeting 20160628</dc:title>
  <dc:creator>Moussa Amrani</dc:creator>
  <cp:lastModifiedBy>Pierre Yves Schobbens</cp:lastModifiedBy>
  <cp:revision>1320</cp:revision>
  <cp:lastPrinted>2010-01-15T13:48:56Z</cp:lastPrinted>
  <dcterms:created xsi:type="dcterms:W3CDTF">2003-10-08T07:15:15Z</dcterms:created>
  <dcterms:modified xsi:type="dcterms:W3CDTF">2022-02-20T17:16:43Z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